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FF99CA-F27D-4BB8-BFD5-5320B1ECC26C}" type="datetimeFigureOut">
              <a:rPr lang="fi-FI" smtClean="0"/>
              <a:t>7.10.2012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AE4E01B-AB9D-4AAB-9B50-DEC6D2FD0B1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2007096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2232248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Zur Situation </a:t>
            </a:r>
            <a:br>
              <a:rPr lang="de-DE" b="1" dirty="0" smtClean="0">
                <a:solidFill>
                  <a:srgbClr val="0070C0"/>
                </a:solidFill>
              </a:rPr>
            </a:br>
            <a:r>
              <a:rPr lang="de-DE" b="1" dirty="0" smtClean="0">
                <a:solidFill>
                  <a:srgbClr val="0070C0"/>
                </a:solidFill>
              </a:rPr>
              <a:t>des Deutschunterrichts in Finnland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noProof="1">
                <a:solidFill>
                  <a:srgbClr val="0070C0"/>
                </a:solidFill>
              </a:rPr>
              <a:t>Die neue stundenteilung in der finnischen Grundschule ab 2016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628800"/>
            <a:ext cx="8280920" cy="4824536"/>
          </a:xfrm>
        </p:spPr>
        <p:txBody>
          <a:bodyPr>
            <a:normAutofit fontScale="92500" lnSpcReduction="10000"/>
          </a:bodyPr>
          <a:lstStyle/>
          <a:p>
            <a:pPr marL="114300" lvl="0" indent="0">
              <a:buClr>
                <a:srgbClr val="93A299"/>
              </a:buClr>
              <a:buNone/>
            </a:pPr>
            <a:r>
              <a:rPr lang="de-DE" b="1" dirty="0">
                <a:solidFill>
                  <a:srgbClr val="564B3C"/>
                </a:solidFill>
                <a:latin typeface="Book Antiqua"/>
              </a:rPr>
              <a:t>Wahlfreie Fremdsprachen: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dirty="0">
                <a:solidFill>
                  <a:srgbClr val="FF0000"/>
                </a:solidFill>
                <a:latin typeface="Book Antiqua"/>
              </a:rPr>
              <a:t>Der Unterricht der wahlfreien Sprachen kann ab 2016 </a:t>
            </a:r>
            <a:r>
              <a:rPr lang="de-DE" b="1" dirty="0" smtClean="0">
                <a:solidFill>
                  <a:srgbClr val="FF0000"/>
                </a:solidFill>
                <a:latin typeface="+mj-lt"/>
              </a:rPr>
              <a:t>au</a:t>
            </a:r>
            <a:r>
              <a:rPr lang="de-DE" dirty="0">
                <a:solidFill>
                  <a:srgbClr val="FF0000"/>
                </a:solidFill>
                <a:latin typeface="+mj-lt"/>
              </a:rPr>
              <a:t>ß</a:t>
            </a:r>
            <a:r>
              <a:rPr lang="de-DE" b="1" dirty="0" smtClean="0">
                <a:solidFill>
                  <a:srgbClr val="FF0000"/>
                </a:solidFill>
                <a:latin typeface="+mj-lt"/>
              </a:rPr>
              <a:t>erhalb</a:t>
            </a:r>
            <a:r>
              <a:rPr lang="de-DE" b="1" dirty="0" smtClean="0">
                <a:solidFill>
                  <a:srgbClr val="FF0000"/>
                </a:solidFill>
                <a:latin typeface="Book Antiqua"/>
              </a:rPr>
              <a:t> </a:t>
            </a:r>
            <a:r>
              <a:rPr lang="de-DE" b="1" dirty="0">
                <a:solidFill>
                  <a:srgbClr val="FF0000"/>
                </a:solidFill>
                <a:latin typeface="Book Antiqua"/>
              </a:rPr>
              <a:t>der Minimalstunden organisiert </a:t>
            </a:r>
            <a:r>
              <a:rPr lang="de-DE" b="1" dirty="0" smtClean="0">
                <a:solidFill>
                  <a:srgbClr val="FF0000"/>
                </a:solidFill>
                <a:latin typeface="Book Antiqua"/>
              </a:rPr>
              <a:t>werden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 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d.h. </a:t>
            </a:r>
            <a:r>
              <a:rPr lang="de-DE" b="1" dirty="0" smtClean="0">
                <a:solidFill>
                  <a:srgbClr val="FF0000"/>
                </a:solidFill>
                <a:latin typeface="Book Antiqua"/>
              </a:rPr>
              <a:t>der Schüler lernt wahlfreie Sprachen als Extra-Stunden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. In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diesem Fall bekommt die Gemeinde finanzielle Unterstützung vom Staat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de-DE" b="1" dirty="0" smtClean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Minimalstundenzahl in der finnischen Grundschule: 222 St.</a:t>
            </a: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u="sng" dirty="0">
                <a:solidFill>
                  <a:srgbClr val="564B3C"/>
                </a:solidFill>
                <a:latin typeface="Book Antiqua"/>
              </a:rPr>
              <a:t>B2 -Sprache: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 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	4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Stunden (Klassen 8-9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)	</a:t>
            </a:r>
            <a:r>
              <a:rPr lang="de-DE" b="1" dirty="0" smtClean="0">
                <a:solidFill>
                  <a:srgbClr val="564B3C"/>
                </a:solidFill>
                <a:latin typeface="Book Antiqua"/>
                <a:sym typeface="Wingdings" pitchFamily="2" charset="2"/>
              </a:rPr>
              <a:t> 226 St. </a:t>
            </a: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u="sng" dirty="0">
                <a:solidFill>
                  <a:srgbClr val="564B3C"/>
                </a:solidFill>
                <a:latin typeface="Book Antiqua"/>
              </a:rPr>
              <a:t>A2 -Sprache: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  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	12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Stunden (Klassen 4-9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)	</a:t>
            </a:r>
            <a:r>
              <a:rPr lang="de-DE" b="1" dirty="0" smtClean="0">
                <a:solidFill>
                  <a:srgbClr val="564B3C"/>
                </a:solidFill>
                <a:latin typeface="Book Antiqua"/>
                <a:sym typeface="Wingdings" pitchFamily="2" charset="2"/>
              </a:rPr>
              <a:t> 234 St.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u="sng" dirty="0" smtClean="0">
                <a:solidFill>
                  <a:srgbClr val="564B3C"/>
                </a:solidFill>
                <a:latin typeface="Book Antiqua"/>
                <a:sym typeface="Wingdings" pitchFamily="2" charset="2"/>
              </a:rPr>
              <a:t>B2- und A2</a:t>
            </a:r>
            <a:r>
              <a:rPr lang="de-DE" b="1" dirty="0" smtClean="0">
                <a:solidFill>
                  <a:srgbClr val="564B3C"/>
                </a:solidFill>
                <a:latin typeface="Book Antiqua"/>
                <a:sym typeface="Wingdings" pitchFamily="2" charset="2"/>
              </a:rPr>
              <a:t>:		16 Stunden			 238 St.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744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noProof="1" smtClean="0">
                <a:solidFill>
                  <a:srgbClr val="0070C0"/>
                </a:solidFill>
              </a:rPr>
              <a:t>Wie sieht </a:t>
            </a:r>
            <a:r>
              <a:rPr lang="de-DE" b="1" noProof="1">
                <a:solidFill>
                  <a:srgbClr val="0070C0"/>
                </a:solidFill>
              </a:rPr>
              <a:t>es </a:t>
            </a:r>
            <a:r>
              <a:rPr lang="de-DE" b="1" noProof="1" smtClean="0">
                <a:solidFill>
                  <a:srgbClr val="0070C0"/>
                </a:solidFill>
              </a:rPr>
              <a:t>in der zukunft aus?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968552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Was für einen Einfluss wird die neue Stundenteilung auf die Situation der wahlfreien Sprachen, u.a. Deutsch in Finnland haben? </a:t>
            </a:r>
          </a:p>
          <a:p>
            <a:pPr marL="114300" indent="0">
              <a:buNone/>
            </a:pPr>
            <a:endParaRPr lang="de-DE" b="1" dirty="0" smtClean="0"/>
          </a:p>
          <a:p>
            <a:r>
              <a:rPr lang="de-DE" b="1" dirty="0" smtClean="0"/>
              <a:t>Wie viele Familien/Schüler sind bereit, in den Klassen 1-6 insgesamt 3 Fremdsprachen lernen, da man Schwedisch schon ab Klasse 6 lernt? </a:t>
            </a:r>
          </a:p>
          <a:p>
            <a:pPr marL="114300" indent="0">
              <a:buNone/>
            </a:pPr>
            <a:endParaRPr lang="de-DE" b="1" dirty="0" smtClean="0"/>
          </a:p>
          <a:p>
            <a:r>
              <a:rPr lang="de-DE" b="1" dirty="0" smtClean="0"/>
              <a:t>Wie viele Schüler sind bereit, Fremdsprachen als Extra-Stunden zu lernen? </a:t>
            </a:r>
          </a:p>
          <a:p>
            <a:endParaRPr lang="de-DE" b="1" dirty="0" smtClean="0"/>
          </a:p>
          <a:p>
            <a:r>
              <a:rPr lang="de-DE" b="1" dirty="0" smtClean="0"/>
              <a:t>Wie sieht die Situation des Fremdsprachenunterrichts in der gymnasialen Oberstufe / an der Uni aus?</a:t>
            </a:r>
          </a:p>
          <a:p>
            <a:endParaRPr lang="de-DE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18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1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Fremdsprachen </a:t>
            </a:r>
            <a:br>
              <a:rPr lang="de-DE" b="1" dirty="0" smtClean="0">
                <a:solidFill>
                  <a:srgbClr val="0070C0"/>
                </a:solidFill>
              </a:rPr>
            </a:br>
            <a:r>
              <a:rPr lang="de-DE" b="1" dirty="0" smtClean="0">
                <a:solidFill>
                  <a:srgbClr val="0070C0"/>
                </a:solidFill>
              </a:rPr>
              <a:t>in den finnischen Schulen</a:t>
            </a: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84712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de-DE" b="1" dirty="0" smtClean="0">
                <a:latin typeface="+mj-lt"/>
              </a:rPr>
              <a:t>A1 –Sprache</a:t>
            </a:r>
            <a:r>
              <a:rPr lang="de-DE" dirty="0" smtClean="0">
                <a:latin typeface="+mj-lt"/>
              </a:rPr>
              <a:t> =     die 1. Fremdsprache </a:t>
            </a:r>
          </a:p>
          <a:p>
            <a:pPr marL="114300" indent="0">
              <a:buNone/>
            </a:pPr>
            <a:r>
              <a:rPr lang="de-DE" dirty="0" smtClean="0">
                <a:latin typeface="+mj-lt"/>
              </a:rPr>
              <a:t>                                   meistens ab Klasse 3, obligatorisch</a:t>
            </a:r>
          </a:p>
          <a:p>
            <a:pPr marL="114300" indent="0">
              <a:buNone/>
            </a:pPr>
            <a:endParaRPr lang="de-DE" dirty="0" smtClean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de-DE" b="1" dirty="0" smtClean="0">
                <a:latin typeface="+mj-lt"/>
              </a:rPr>
              <a:t>A2 –Sprache =     </a:t>
            </a:r>
            <a:r>
              <a:rPr lang="de-DE" dirty="0" smtClean="0">
                <a:latin typeface="+mj-lt"/>
              </a:rPr>
              <a:t>die 2. Fremdsprache</a:t>
            </a:r>
          </a:p>
          <a:p>
            <a:pPr marL="114300" indent="0">
              <a:buNone/>
            </a:pPr>
            <a:r>
              <a:rPr lang="de-DE" dirty="0" smtClean="0">
                <a:latin typeface="+mj-lt"/>
              </a:rPr>
              <a:t>                                   meistens ab Klasse 4 oder 5, wahlfrei</a:t>
            </a:r>
          </a:p>
          <a:p>
            <a:pPr marL="114300" indent="0">
              <a:buNone/>
            </a:pPr>
            <a:endParaRPr lang="de-DE" dirty="0" smtClean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de-DE" b="1" dirty="0" smtClean="0">
                <a:latin typeface="+mj-lt"/>
              </a:rPr>
              <a:t>B1 –Sprache =     </a:t>
            </a:r>
            <a:r>
              <a:rPr lang="de-DE" dirty="0" smtClean="0">
                <a:latin typeface="+mj-lt"/>
                <a:sym typeface="Wingdings" pitchFamily="2" charset="2"/>
              </a:rPr>
              <a:t>die 2. einheimische Sprache</a:t>
            </a:r>
          </a:p>
          <a:p>
            <a:pPr marL="114300" indent="0">
              <a:buNone/>
            </a:pPr>
            <a:r>
              <a:rPr lang="de-DE" dirty="0" smtClean="0">
                <a:latin typeface="+mj-lt"/>
                <a:sym typeface="Wingdings" pitchFamily="2" charset="2"/>
              </a:rPr>
              <a:t>                                   ab  Klasse 7, obligatorisch</a:t>
            </a:r>
          </a:p>
          <a:p>
            <a:pPr marL="114300" indent="0">
              <a:buNone/>
            </a:pPr>
            <a:endParaRPr lang="de-DE" dirty="0" smtClean="0">
              <a:latin typeface="+mj-lt"/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de-DE" b="1" dirty="0" smtClean="0">
                <a:latin typeface="+mj-lt"/>
                <a:sym typeface="Wingdings" pitchFamily="2" charset="2"/>
              </a:rPr>
              <a:t>B2 –Sprache </a:t>
            </a:r>
            <a:r>
              <a:rPr lang="de-DE" dirty="0" smtClean="0">
                <a:latin typeface="+mj-lt"/>
                <a:sym typeface="Wingdings" pitchFamily="2" charset="2"/>
              </a:rPr>
              <a:t>    ab Klasse 8, wahlfrei</a:t>
            </a:r>
          </a:p>
          <a:p>
            <a:pPr marL="114300" indent="0">
              <a:buNone/>
            </a:pPr>
            <a:endParaRPr lang="de-DE" dirty="0" smtClean="0">
              <a:latin typeface="+mj-lt"/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de-DE" b="1" dirty="0" smtClean="0">
                <a:latin typeface="+mj-lt"/>
                <a:sym typeface="Wingdings" pitchFamily="2" charset="2"/>
              </a:rPr>
              <a:t>B3 –Sprache  </a:t>
            </a:r>
            <a:r>
              <a:rPr lang="de-DE" dirty="0" smtClean="0">
                <a:latin typeface="+mj-lt"/>
                <a:sym typeface="Wingdings" pitchFamily="2" charset="2"/>
              </a:rPr>
              <a:t>    ab Gymnasium, wahlfrei</a:t>
            </a:r>
          </a:p>
          <a:p>
            <a:pPr marL="114300" indent="0">
              <a:buNone/>
            </a:pPr>
            <a:r>
              <a:rPr lang="fi-FI" dirty="0" smtClean="0">
                <a:latin typeface="+mj-lt"/>
                <a:sym typeface="Wingdings" pitchFamily="2" charset="2"/>
              </a:rPr>
              <a:t>   </a:t>
            </a:r>
            <a:endParaRPr lang="fi-FI" dirty="0" smtClean="0">
              <a:latin typeface="+mj-lt"/>
            </a:endParaRPr>
          </a:p>
          <a:p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42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60388"/>
          </a:xfrm>
        </p:spPr>
        <p:txBody>
          <a:bodyPr>
            <a:normAutofit fontScale="90000"/>
          </a:bodyPr>
          <a:lstStyle/>
          <a:p>
            <a:r>
              <a:rPr lang="de-DE" b="1" noProof="1" smtClean="0">
                <a:solidFill>
                  <a:srgbClr val="0070C0"/>
                </a:solidFill>
              </a:rPr>
              <a:t>Die Stundenteilung in der finnischen grundschule </a:t>
            </a:r>
            <a:r>
              <a:rPr lang="de-DE" sz="2700" b="1" noProof="1" smtClean="0">
                <a:solidFill>
                  <a:srgbClr val="0070C0"/>
                </a:solidFill>
              </a:rPr>
              <a:t>(2001-2016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752600"/>
            <a:ext cx="8424936" cy="45567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e-DE" sz="2000" b="1" dirty="0" smtClean="0">
                <a:latin typeface="+mj-lt"/>
              </a:rPr>
              <a:t>Obligatorische Fremdsprachen:</a:t>
            </a:r>
          </a:p>
          <a:p>
            <a:endParaRPr lang="de-DE" sz="2000" b="1" dirty="0" smtClean="0">
              <a:latin typeface="+mj-lt"/>
            </a:endParaRPr>
          </a:p>
          <a:p>
            <a:pPr marL="114300" indent="0">
              <a:buNone/>
            </a:pPr>
            <a:r>
              <a:rPr lang="de-DE" sz="2000" b="1" u="sng" dirty="0" smtClean="0">
                <a:latin typeface="+mj-lt"/>
              </a:rPr>
              <a:t>A1-Sprache:</a:t>
            </a:r>
            <a:r>
              <a:rPr lang="de-DE" sz="2000" b="1" dirty="0" smtClean="0">
                <a:latin typeface="+mj-lt"/>
              </a:rPr>
              <a:t>  8 Stunden (Klassen 1-6)  +  8 Stunden (Klassen 7-9)  =  </a:t>
            </a:r>
            <a:r>
              <a:rPr lang="de-DE" sz="2000" b="1" u="sng" dirty="0" smtClean="0">
                <a:latin typeface="+mj-lt"/>
              </a:rPr>
              <a:t>16</a:t>
            </a:r>
          </a:p>
          <a:p>
            <a:pPr marL="114300" indent="0">
              <a:buNone/>
            </a:pPr>
            <a:endParaRPr lang="de-DE" sz="2000" b="1" dirty="0" smtClean="0">
              <a:latin typeface="+mj-lt"/>
            </a:endParaRPr>
          </a:p>
          <a:p>
            <a:pPr marL="114300" indent="0">
              <a:buNone/>
            </a:pPr>
            <a:r>
              <a:rPr lang="de-DE" sz="2000" b="1" u="sng" dirty="0" smtClean="0">
                <a:latin typeface="+mj-lt"/>
              </a:rPr>
              <a:t>B1 -Sprache</a:t>
            </a:r>
            <a:r>
              <a:rPr lang="de-DE" sz="2000" b="1" dirty="0" smtClean="0">
                <a:latin typeface="+mj-lt"/>
              </a:rPr>
              <a:t>:  6 Stunden (Klassen 7-9)                                                   =  </a:t>
            </a:r>
            <a:r>
              <a:rPr lang="de-DE" sz="2000" b="1" u="sng" dirty="0" smtClean="0">
                <a:latin typeface="+mj-lt"/>
              </a:rPr>
              <a:t>6</a:t>
            </a:r>
          </a:p>
          <a:p>
            <a:pPr marL="114300" indent="0">
              <a:buNone/>
            </a:pPr>
            <a:endParaRPr lang="de-DE" sz="2000" b="1" dirty="0" smtClean="0">
              <a:latin typeface="+mj-lt"/>
            </a:endParaRPr>
          </a:p>
          <a:p>
            <a:pPr marL="114300" indent="0">
              <a:buNone/>
            </a:pPr>
            <a:r>
              <a:rPr lang="de-DE" sz="2000" b="1" dirty="0" smtClean="0">
                <a:latin typeface="+mj-lt"/>
              </a:rPr>
              <a:t>Wahlfreie Fremdsprachen:</a:t>
            </a:r>
          </a:p>
          <a:p>
            <a:pPr marL="114300" indent="0">
              <a:buNone/>
            </a:pPr>
            <a:endParaRPr lang="de-DE" sz="2000" b="1" dirty="0" smtClean="0">
              <a:latin typeface="+mj-lt"/>
            </a:endParaRPr>
          </a:p>
          <a:p>
            <a:pPr marL="114300" indent="0">
              <a:buNone/>
            </a:pPr>
            <a:r>
              <a:rPr lang="de-DE" sz="2000" b="1" u="sng" dirty="0" smtClean="0">
                <a:latin typeface="+mj-lt"/>
              </a:rPr>
              <a:t>B2 -Sprache: </a:t>
            </a:r>
            <a:r>
              <a:rPr lang="de-DE" sz="2000" b="1" dirty="0" smtClean="0">
                <a:latin typeface="+mj-lt"/>
              </a:rPr>
              <a:t> 4 Stunden (Klassen 8-9)                                                   =  </a:t>
            </a:r>
            <a:r>
              <a:rPr lang="de-DE" sz="2000" b="1" u="sng" dirty="0" smtClean="0">
                <a:latin typeface="+mj-lt"/>
              </a:rPr>
              <a:t>4</a:t>
            </a:r>
          </a:p>
          <a:p>
            <a:pPr marL="114300" indent="0">
              <a:buNone/>
            </a:pPr>
            <a:endParaRPr lang="de-DE" sz="2000" b="1" dirty="0" smtClean="0">
              <a:latin typeface="+mj-lt"/>
            </a:endParaRPr>
          </a:p>
          <a:p>
            <a:pPr marL="114300" indent="0">
              <a:buNone/>
            </a:pPr>
            <a:r>
              <a:rPr lang="de-DE" sz="2000" b="1" u="sng" dirty="0" smtClean="0">
                <a:latin typeface="+mj-lt"/>
              </a:rPr>
              <a:t>A2 -Sprache:</a:t>
            </a:r>
            <a:r>
              <a:rPr lang="de-DE" sz="2000" b="1" dirty="0" smtClean="0">
                <a:latin typeface="+mj-lt"/>
              </a:rPr>
              <a:t>  6 Stunden (Klassen 4-6)  +  6 Stunden (Klassen 7-9)  =  </a:t>
            </a:r>
            <a:r>
              <a:rPr lang="de-DE" sz="2000" b="1" u="sng" dirty="0" smtClean="0">
                <a:latin typeface="+mj-lt"/>
              </a:rPr>
              <a:t>12</a:t>
            </a:r>
            <a:r>
              <a:rPr lang="de-DE" sz="2000" b="1" dirty="0" smtClean="0">
                <a:latin typeface="+mj-lt"/>
              </a:rPr>
              <a:t> </a:t>
            </a:r>
            <a:endParaRPr lang="de-DE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9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60388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Wie hat man A1 -sprache gewählt 2010 (2006)</a:t>
            </a: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de-DE" sz="2800" dirty="0" smtClean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Englisch 		90,5 % (- 0,5 %)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Finnisch		5,2 %   ( 0 %)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solidFill>
                  <a:srgbClr val="FF0000"/>
                </a:solidFill>
                <a:latin typeface="+mj-lt"/>
              </a:rPr>
              <a:t>Deutsch		1,3 %   ( +0,2 %)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Schwedisch  	1,0 %   ( -0,1 %)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Französisch		0,9 %   ( +0,2 %)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Russisch		0,2 %   (0 %)</a:t>
            </a:r>
          </a:p>
          <a:p>
            <a:pPr>
              <a:buFont typeface="Arial" charset="0"/>
              <a:buChar char="•"/>
            </a:pPr>
            <a:endParaRPr lang="fi-FI" dirty="0" smtClean="0"/>
          </a:p>
          <a:p>
            <a:pPr marL="11430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64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noProof="1" smtClean="0">
                <a:solidFill>
                  <a:srgbClr val="0070C0"/>
                </a:solidFill>
              </a:rPr>
              <a:t>Wie hat man A2 –sprache gewählt 2010 (2006)</a:t>
            </a:r>
            <a:endParaRPr lang="de-DE" b="1" noProof="1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de-DE" dirty="0"/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Englisch 		7,6 %   (+0,6 %)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latin typeface="+mj-lt"/>
              </a:rPr>
              <a:t>Schwedisch		7,5 %   (-0,4 %)</a:t>
            </a:r>
          </a:p>
          <a:p>
            <a:pPr>
              <a:buFont typeface="Arial" charset="0"/>
              <a:buChar char="•"/>
            </a:pPr>
            <a:r>
              <a:rPr lang="de-DE" sz="3200" b="1" dirty="0" smtClean="0">
                <a:solidFill>
                  <a:srgbClr val="FF0000"/>
                </a:solidFill>
                <a:latin typeface="+mj-lt"/>
              </a:rPr>
              <a:t>Deutsch</a:t>
            </a:r>
            <a:r>
              <a:rPr lang="de-DE" sz="3200" b="1" dirty="0">
                <a:solidFill>
                  <a:srgbClr val="FF0000"/>
                </a:solidFill>
                <a:latin typeface="+mj-lt"/>
              </a:rPr>
              <a:t>		5,5 %   (-1,7 %)</a:t>
            </a:r>
          </a:p>
          <a:p>
            <a:pPr>
              <a:buFont typeface="Arial" charset="0"/>
              <a:buChar char="•"/>
            </a:pPr>
            <a:r>
              <a:rPr lang="de-DE" sz="3200" b="1" dirty="0">
                <a:latin typeface="+mj-lt"/>
              </a:rPr>
              <a:t>Französisch	</a:t>
            </a:r>
            <a:r>
              <a:rPr lang="de-DE" sz="3200" b="1" dirty="0" smtClean="0">
                <a:latin typeface="+mj-lt"/>
              </a:rPr>
              <a:t>	2,8 </a:t>
            </a:r>
            <a:r>
              <a:rPr lang="de-DE" sz="3200" b="1" dirty="0">
                <a:latin typeface="+mj-lt"/>
              </a:rPr>
              <a:t>%   (+0,1)</a:t>
            </a:r>
          </a:p>
          <a:p>
            <a:pPr>
              <a:buFont typeface="Arial" charset="0"/>
              <a:buChar char="•"/>
            </a:pPr>
            <a:r>
              <a:rPr lang="de-DE" sz="3200" b="1" dirty="0">
                <a:latin typeface="+mj-lt"/>
              </a:rPr>
              <a:t>Finnisch		0,8 %   ( 0 %)</a:t>
            </a:r>
          </a:p>
          <a:p>
            <a:pPr>
              <a:buFont typeface="Arial" charset="0"/>
              <a:buChar char="•"/>
            </a:pPr>
            <a:r>
              <a:rPr lang="de-DE" sz="3200" b="1" dirty="0">
                <a:latin typeface="+mj-lt"/>
              </a:rPr>
              <a:t>Russisch		0,6 %   (+0,6 %)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73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Wie hat man b2 –sprachen gewählt</a:t>
            </a: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de-DE" sz="3200" dirty="0" smtClean="0">
                <a:latin typeface="+mj-lt"/>
              </a:rPr>
              <a:t>Im Jahr 1996 hat </a:t>
            </a:r>
            <a:r>
              <a:rPr lang="de-DE" sz="3200" dirty="0" smtClean="0">
                <a:solidFill>
                  <a:srgbClr val="FF0000"/>
                </a:solidFill>
                <a:latin typeface="+mj-lt"/>
              </a:rPr>
              <a:t>42,7 %</a:t>
            </a:r>
            <a:r>
              <a:rPr lang="de-DE" sz="3200" dirty="0" smtClean="0">
                <a:latin typeface="+mj-lt"/>
              </a:rPr>
              <a:t> der Schüler eine wahlfreie B2-Sprache gelernt. </a:t>
            </a:r>
          </a:p>
          <a:p>
            <a:pPr marL="114300" indent="0">
              <a:buNone/>
            </a:pPr>
            <a:endParaRPr lang="fi-FI" sz="1800" dirty="0"/>
          </a:p>
          <a:p>
            <a:r>
              <a:rPr lang="de-DE" sz="3200" dirty="0">
                <a:latin typeface="+mj-lt"/>
              </a:rPr>
              <a:t>Im Jahr 2009 hat nur </a:t>
            </a:r>
            <a:r>
              <a:rPr lang="de-DE" sz="3200" dirty="0">
                <a:solidFill>
                  <a:srgbClr val="FF0000"/>
                </a:solidFill>
                <a:latin typeface="+mj-lt"/>
              </a:rPr>
              <a:t>14,9 %</a:t>
            </a:r>
            <a:r>
              <a:rPr lang="de-DE" sz="3200" dirty="0">
                <a:latin typeface="+mj-lt"/>
              </a:rPr>
              <a:t> der Schüler eine wahlfreie B2-Sprache gelernt.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98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noProof="1" smtClean="0">
                <a:solidFill>
                  <a:srgbClr val="0070C0"/>
                </a:solidFill>
              </a:rPr>
              <a:t>So sieht es heute aus</a:t>
            </a:r>
            <a:endParaRPr lang="de-DE" b="1" noProof="1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fi-FI" dirty="0" smtClean="0"/>
          </a:p>
          <a:p>
            <a:r>
              <a:rPr lang="de-DE" b="1" dirty="0" smtClean="0">
                <a:latin typeface="+mj-lt"/>
              </a:rPr>
              <a:t>Im Jahr 2010 lernen alle Schüler in den Klassen der finnischen Grundschule Englisch. </a:t>
            </a:r>
          </a:p>
          <a:p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Wegen der wahlfreien A2 –Sprache in den Klassen 4-6 wird die wahlfreie B2 –Sprache in den Klassen 8-9 immer weniger gewählt. </a:t>
            </a:r>
          </a:p>
          <a:p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Die Schüler wählen gerne Sport, Hauswirtschaftslehre, Musik und Kunst. </a:t>
            </a:r>
            <a:endParaRPr lang="de-DE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48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noProof="1" smtClean="0">
                <a:solidFill>
                  <a:srgbClr val="0070C0"/>
                </a:solidFill>
              </a:rPr>
              <a:t>sprachPolitische fragen</a:t>
            </a:r>
            <a:endParaRPr lang="de-DE" b="1" noProof="1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20000"/>
          </a:bodyPr>
          <a:lstStyle/>
          <a:p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Wie könnte man die Fremdsprachen beliebter machen?</a:t>
            </a:r>
          </a:p>
          <a:p>
            <a:pPr marL="114300" indent="0">
              <a:buNone/>
            </a:pPr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Könnte man Unterrichtsgruppen auch mit sehr wenigen Schülern gründen? </a:t>
            </a:r>
          </a:p>
          <a:p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Wer trägt die finanzielle Verantwortung? Wer bezahlt?</a:t>
            </a:r>
          </a:p>
          <a:p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Soll man sich auf die obligatorische B1 –Sprache – meistens Schwedisch – verzichten?</a:t>
            </a:r>
          </a:p>
          <a:p>
            <a:endParaRPr lang="de-DE" b="1" dirty="0" smtClean="0">
              <a:latin typeface="+mj-lt"/>
            </a:endParaRPr>
          </a:p>
          <a:p>
            <a:r>
              <a:rPr lang="de-DE" b="1" dirty="0" smtClean="0">
                <a:latin typeface="+mj-lt"/>
              </a:rPr>
              <a:t>Soll man anstatt der B1-Sprache (=Schwedisch) in Ost-Finnland Russisch in der Schule lernen? </a:t>
            </a:r>
          </a:p>
          <a:p>
            <a:endParaRPr lang="de-DE" b="1" dirty="0">
              <a:latin typeface="+mj-lt"/>
            </a:endParaRPr>
          </a:p>
          <a:p>
            <a:r>
              <a:rPr lang="de-DE" b="1" dirty="0" smtClean="0">
                <a:latin typeface="+mj-lt"/>
              </a:rPr>
              <a:t>Welche Sprachen soll man in der Schule lernen? </a:t>
            </a:r>
          </a:p>
          <a:p>
            <a:endParaRPr lang="de-DE" b="1" dirty="0">
              <a:latin typeface="+mj-lt"/>
            </a:endParaRPr>
          </a:p>
          <a:p>
            <a:endParaRPr lang="de-DE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82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noProof="1" smtClean="0">
                <a:solidFill>
                  <a:srgbClr val="0070C0"/>
                </a:solidFill>
              </a:rPr>
              <a:t>Die neue stundenteilung in der finnischen Grundschule ab 2016</a:t>
            </a:r>
            <a:endParaRPr lang="fi-FI" b="1" noProof="1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20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93A299"/>
              </a:buClr>
              <a:buNone/>
            </a:pPr>
            <a:r>
              <a:rPr lang="de-DE" b="1" dirty="0">
                <a:solidFill>
                  <a:srgbClr val="564B3C"/>
                </a:solidFill>
                <a:latin typeface="Book Antiqua"/>
              </a:rPr>
              <a:t>Obligatorische Fremdsprachen:</a:t>
            </a:r>
          </a:p>
          <a:p>
            <a:pPr lvl="0">
              <a:buClr>
                <a:srgbClr val="93A299"/>
              </a:buClr>
            </a:pP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u="sng" dirty="0">
                <a:solidFill>
                  <a:srgbClr val="564B3C"/>
                </a:solidFill>
                <a:latin typeface="Book Antiqua"/>
              </a:rPr>
              <a:t>A1-Sprache: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  </a:t>
            </a:r>
            <a:endParaRPr lang="de-DE" b="1" dirty="0" smtClean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9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Stunden (Klassen 1-6)  +  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7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Stunden (Klassen 7-9)  =  </a:t>
            </a:r>
            <a:r>
              <a:rPr lang="de-DE" b="1" u="sng" dirty="0">
                <a:solidFill>
                  <a:srgbClr val="564B3C"/>
                </a:solidFill>
                <a:latin typeface="Book Antiqua"/>
              </a:rPr>
              <a:t>16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u="sng" dirty="0">
                <a:solidFill>
                  <a:srgbClr val="564B3C"/>
                </a:solidFill>
                <a:latin typeface="Book Antiqua"/>
              </a:rPr>
              <a:t>B1 -Sprache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:  </a:t>
            </a:r>
            <a:endParaRPr lang="de-DE" b="1" dirty="0" smtClean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de-DE" b="1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2 </a:t>
            </a:r>
            <a:r>
              <a:rPr lang="de-DE" b="1" dirty="0">
                <a:solidFill>
                  <a:srgbClr val="564B3C"/>
                </a:solidFill>
                <a:latin typeface="Book Antiqua"/>
              </a:rPr>
              <a:t>Stunden (</a:t>
            </a:r>
            <a:r>
              <a:rPr lang="de-DE" b="1" dirty="0" smtClean="0">
                <a:solidFill>
                  <a:srgbClr val="564B3C"/>
                </a:solidFill>
                <a:latin typeface="Book Antiqua"/>
              </a:rPr>
              <a:t>Klasse 6)   +   4 Stunden (Klassen 7-9)       = </a:t>
            </a:r>
            <a:r>
              <a:rPr lang="de-DE" b="1" u="sng" dirty="0" smtClean="0">
                <a:solidFill>
                  <a:srgbClr val="564B3C"/>
                </a:solidFill>
                <a:latin typeface="Book Antiqua"/>
              </a:rPr>
              <a:t>6</a:t>
            </a:r>
            <a:endParaRPr lang="de-DE" b="1" u="sng" dirty="0">
              <a:solidFill>
                <a:srgbClr val="564B3C"/>
              </a:solidFill>
              <a:latin typeface="Book Antiqua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de-DE" sz="2000" b="1" dirty="0">
              <a:solidFill>
                <a:srgbClr val="564B3C"/>
              </a:solidFill>
              <a:latin typeface="Book Antiqua"/>
            </a:endParaRPr>
          </a:p>
          <a:p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368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ekki">
  <a:themeElements>
    <a:clrScheme name="Apteekki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ekki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130</TotalTime>
  <Words>514</Words>
  <Application>Microsoft Office PowerPoint</Application>
  <PresentationFormat>Näytössä katseltava diaesitys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Apteekki</vt:lpstr>
      <vt:lpstr>Zur Situation  des Deutschunterrichts in Finnland</vt:lpstr>
      <vt:lpstr>Fremdsprachen  in den finnischen Schulen</vt:lpstr>
      <vt:lpstr>Die Stundenteilung in der finnischen grundschule (2001-2016)</vt:lpstr>
      <vt:lpstr>Wie hat man A1 -sprache gewählt 2010 (2006)</vt:lpstr>
      <vt:lpstr>Wie hat man A2 –sprache gewählt 2010 (2006)</vt:lpstr>
      <vt:lpstr>Wie hat man b2 –sprachen gewählt</vt:lpstr>
      <vt:lpstr>So sieht es heute aus</vt:lpstr>
      <vt:lpstr>sprachPolitische fragen</vt:lpstr>
      <vt:lpstr>Die neue stundenteilung in der finnischen Grundschule ab 2016</vt:lpstr>
      <vt:lpstr>Die neue stundenteilung in der finnischen Grundschule ab 2016</vt:lpstr>
      <vt:lpstr>Wie sieht es in der zukunft aus?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Zur Situation des Deutschunterrichts in Finnland</dc:title>
  <dc:creator>Outi Verkama</dc:creator>
  <cp:lastModifiedBy>Outi Verkama</cp:lastModifiedBy>
  <cp:revision>23</cp:revision>
  <dcterms:created xsi:type="dcterms:W3CDTF">2012-10-02T14:33:40Z</dcterms:created>
  <dcterms:modified xsi:type="dcterms:W3CDTF">2012-10-07T14:14:37Z</dcterms:modified>
</cp:coreProperties>
</file>